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charts/chart3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8"/>
  </p:notesMasterIdLst>
  <p:sldIdLst>
    <p:sldId id="256" r:id="rId2"/>
    <p:sldId id="257" r:id="rId3"/>
    <p:sldId id="258" r:id="rId4"/>
    <p:sldId id="259" r:id="rId5"/>
    <p:sldId id="260" r:id="rId6"/>
    <p:sldId id="271" r:id="rId7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Раздел по умолчанию" id="{F81B5939-AF30-4967-A6A3-FAD6EA34FF56}">
          <p14:sldIdLst>
            <p14:sldId id="256"/>
            <p14:sldId id="257"/>
            <p14:sldId id="258"/>
            <p14:sldId id="259"/>
            <p14:sldId id="260"/>
            <p14:sldId id="271"/>
          </p14:sldIdLst>
        </p14:section>
      </p14:sectionLst>
    </p:ext>
    <p:ext uri="{EFAFB233-063F-42B5-8137-9DF3F51BA10A}">
      <p15:sldGuideLst xmlns=""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2" autoAdjust="0"/>
    <p:restoredTop sz="94660"/>
  </p:normalViewPr>
  <p:slideViewPr>
    <p:cSldViewPr>
      <p:cViewPr>
        <p:scale>
          <a:sx n="80" d="100"/>
          <a:sy n="80" d="100"/>
        </p:scale>
        <p:origin x="-1662" y="-26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Users\nzekenov\Desktop\2018\&#1060;&#1054;&#1056;&#1059;&#1052;%20&#1040;&#1053;&#1050;\&#1044;&#1080;&#1072;&#1075;&#1088;&#1072;&#1084;&#1084;&#1099;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Лист2!$D$3</c:f>
              <c:strCache>
                <c:ptCount val="1"/>
                <c:pt idx="0">
                  <c:v>В пользу ОГД</c:v>
                </c:pt>
              </c:strCache>
            </c:strRef>
          </c:tx>
          <c:invertIfNegative val="0"/>
          <c:cat>
            <c:numRef>
              <c:f>Лист2!$C$4:$C$6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Лист2!$D$4:$D$6</c:f>
              <c:numCache>
                <c:formatCode>General</c:formatCode>
                <c:ptCount val="3"/>
                <c:pt idx="0">
                  <c:v>532</c:v>
                </c:pt>
                <c:pt idx="1">
                  <c:v>635</c:v>
                </c:pt>
                <c:pt idx="2">
                  <c:v>1785</c:v>
                </c:pt>
              </c:numCache>
            </c:numRef>
          </c:val>
        </c:ser>
        <c:ser>
          <c:idx val="1"/>
          <c:order val="1"/>
          <c:tx>
            <c:strRef>
              <c:f>Лист2!$E$3</c:f>
              <c:strCache>
                <c:ptCount val="1"/>
                <c:pt idx="0">
                  <c:v>В пользу НП</c:v>
                </c:pt>
              </c:strCache>
            </c:strRef>
          </c:tx>
          <c:invertIfNegative val="0"/>
          <c:cat>
            <c:numRef>
              <c:f>Лист2!$C$4:$C$6</c:f>
              <c:numCache>
                <c:formatCode>General</c:formatCode>
                <c:ptCount val="3"/>
                <c:pt idx="0">
                  <c:v>2017</c:v>
                </c:pt>
                <c:pt idx="1">
                  <c:v>2018</c:v>
                </c:pt>
                <c:pt idx="2">
                  <c:v>2019</c:v>
                </c:pt>
              </c:numCache>
            </c:numRef>
          </c:cat>
          <c:val>
            <c:numRef>
              <c:f>Лист2!$E$4:$E$6</c:f>
              <c:numCache>
                <c:formatCode>General</c:formatCode>
                <c:ptCount val="3"/>
                <c:pt idx="0">
                  <c:v>85</c:v>
                </c:pt>
                <c:pt idx="1">
                  <c:v>59</c:v>
                </c:pt>
                <c:pt idx="2">
                  <c:v>51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4958080"/>
        <c:axId val="4959616"/>
      </c:barChart>
      <c:catAx>
        <c:axId val="495808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4959616"/>
        <c:crosses val="autoZero"/>
        <c:auto val="1"/>
        <c:lblAlgn val="ctr"/>
        <c:lblOffset val="100"/>
        <c:noMultiLvlLbl val="0"/>
      </c:catAx>
      <c:valAx>
        <c:axId val="495961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4958080"/>
        <c:crosses val="autoZero"/>
        <c:crossBetween val="between"/>
      </c:valAx>
    </c:plotArea>
    <c:legend>
      <c:legendPos val="r"/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Лист2!$C$5</c:f>
              <c:strCache>
                <c:ptCount val="1"/>
                <c:pt idx="0">
                  <c:v>2018</c:v>
                </c:pt>
              </c:strCache>
            </c:strRef>
          </c:tx>
          <c:explosion val="25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</c:dLbl>
            <c:showLegendKey val="0"/>
            <c:showVal val="0"/>
            <c:showCatName val="0"/>
            <c:showSerName val="0"/>
            <c:showPercent val="0"/>
            <c:showBubbleSize val="0"/>
          </c:dLbls>
          <c:cat>
            <c:strRef>
              <c:f>Лист2!$D$4:$E$4</c:f>
              <c:strCache>
                <c:ptCount val="2"/>
                <c:pt idx="0">
                  <c:v>сумма всего</c:v>
                </c:pt>
                <c:pt idx="1">
                  <c:v>сумма по необоснованному увеличении вычетов и зачета</c:v>
                </c:pt>
              </c:strCache>
            </c:strRef>
          </c:cat>
          <c:val>
            <c:numRef>
              <c:f>Лист2!$D$5:$E$5</c:f>
              <c:numCache>
                <c:formatCode>General</c:formatCode>
                <c:ptCount val="2"/>
                <c:pt idx="0">
                  <c:v>176.1</c:v>
                </c:pt>
                <c:pt idx="1">
                  <c:v>24.3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6847445191275048"/>
          <c:y val="0.1976410649067871"/>
          <c:w val="0.32619388740757199"/>
          <c:h val="0.76137079763940585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ru-RU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  <c:txPr>
        <a:bodyPr/>
        <a:lstStyle/>
        <a:p>
          <a:pPr>
            <a:defRPr sz="24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title>
    <c:autoTitleDeleted val="0"/>
    <c:plotArea>
      <c:layout/>
      <c:pieChart>
        <c:varyColors val="1"/>
        <c:ser>
          <c:idx val="0"/>
          <c:order val="0"/>
          <c:tx>
            <c:strRef>
              <c:f>Лист3!$D$6</c:f>
              <c:strCache>
                <c:ptCount val="1"/>
                <c:pt idx="0">
                  <c:v>2019</c:v>
                </c:pt>
              </c:strCache>
            </c:strRef>
          </c:tx>
          <c:explosion val="9"/>
          <c:dPt>
            <c:idx val="0"/>
            <c:bubble3D val="0"/>
            <c:explosion val="10"/>
          </c:dPt>
          <c:dLbls>
            <c:showLegendKey val="0"/>
            <c:showVal val="1"/>
            <c:showCatName val="0"/>
            <c:showSerName val="0"/>
            <c:showPercent val="0"/>
            <c:showBubbleSize val="0"/>
            <c:showLeaderLines val="1"/>
          </c:dLbls>
          <c:cat>
            <c:strRef>
              <c:f>Лист3!$E$5:$F$5</c:f>
              <c:strCache>
                <c:ptCount val="2"/>
                <c:pt idx="0">
                  <c:v>сумма всего</c:v>
                </c:pt>
                <c:pt idx="1">
                  <c:v>сумма по необоснованному увеличении вычетов и зачета</c:v>
                </c:pt>
              </c:strCache>
            </c:strRef>
          </c:cat>
          <c:val>
            <c:numRef>
              <c:f>Лист3!$E$6:$F$6</c:f>
              <c:numCache>
                <c:formatCode>General</c:formatCode>
                <c:ptCount val="2"/>
                <c:pt idx="0">
                  <c:v>344</c:v>
                </c:pt>
                <c:pt idx="1">
                  <c:v>26.2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  <c:firstSliceAng val="0"/>
      </c:pieChart>
    </c:plotArea>
    <c:legend>
      <c:legendPos val="r"/>
      <c:layout>
        <c:manualLayout>
          <c:xMode val="edge"/>
          <c:yMode val="edge"/>
          <c:x val="0.58709313069441593"/>
          <c:y val="0.1645357305978348"/>
          <c:w val="0.34129068693055842"/>
          <c:h val="0.77893814267550521"/>
        </c:manualLayout>
      </c:layout>
      <c:overlay val="0"/>
      <c:txPr>
        <a:bodyPr/>
        <a:lstStyle/>
        <a:p>
          <a:pPr>
            <a:defRPr sz="1800">
              <a:latin typeface="Times New Roman" pitchFamily="18" charset="0"/>
              <a:cs typeface="Times New Roman" pitchFamily="18" charset="0"/>
            </a:defRPr>
          </a:pPr>
          <a:endParaRPr lang="ru-RU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8D3709-48DB-4E31-A968-C53DFAB41BD9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82030CEF-A4E9-49BC-ADE8-9CA4E96DD5C6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2749734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82030CEF-A4E9-49BC-ADE8-9CA4E96DD5C6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177601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A588C4DE-D20D-4648-A58A-A01684E22BFA}" type="datetimeFigureOut">
              <a:rPr lang="ru-RU" smtClean="0"/>
              <a:t>13.02.2020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EDFAE40-898D-4442-9631-A4E858350B89}" type="slidenum">
              <a:rPr lang="ru-RU" smtClean="0"/>
              <a:t>‹#›</a:t>
            </a:fld>
            <a:endParaRPr lang="ru-RU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57" r:id="rId1"/>
    <p:sldLayoutId id="2147483758" r:id="rId2"/>
    <p:sldLayoutId id="2147483759" r:id="rId3"/>
    <p:sldLayoutId id="2147483760" r:id="rId4"/>
    <p:sldLayoutId id="2147483761" r:id="rId5"/>
    <p:sldLayoutId id="2147483762" r:id="rId6"/>
    <p:sldLayoutId id="2147483763" r:id="rId7"/>
    <p:sldLayoutId id="2147483764" r:id="rId8"/>
    <p:sldLayoutId id="2147483765" r:id="rId9"/>
    <p:sldLayoutId id="2147483766" r:id="rId10"/>
    <p:sldLayoutId id="2147483767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95536" y="3212976"/>
            <a:ext cx="8568952" cy="3168352"/>
          </a:xfrm>
        </p:spPr>
        <p:txBody>
          <a:bodyPr>
            <a:noAutofit/>
          </a:bodyPr>
          <a:lstStyle/>
          <a:p>
            <a:pPr algn="ctr"/>
            <a: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  <a:t>Конференция АНК</a:t>
            </a:r>
            <a:br>
              <a:rPr lang="kk-KZ" sz="5400" b="1" dirty="0" smtClean="0">
                <a:solidFill>
                  <a:srgbClr val="00B05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Тема доклада: «Практика </a:t>
            </a:r>
            <a:r>
              <a:rPr lang="kk-KZ" sz="3600" b="1" dirty="0">
                <a:latin typeface="Times New Roman" pitchFamily="18" charset="0"/>
                <a:cs typeface="Times New Roman" pitchFamily="18" charset="0"/>
              </a:rPr>
              <a:t>налогового администрирования при обнаружении сделок без фактической реализации товаров, работ, услуг</a:t>
            </a:r>
            <a:r>
              <a:rPr lang="kk-KZ" sz="3600" b="1" dirty="0" smtClean="0">
                <a:latin typeface="Times New Roman" pitchFamily="18" charset="0"/>
                <a:cs typeface="Times New Roman" pitchFamily="18" charset="0"/>
              </a:rPr>
              <a:t>»</a:t>
            </a:r>
            <a:br>
              <a:rPr lang="kk-KZ" sz="3600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kk-KZ" sz="4400" b="1" dirty="0">
                <a:latin typeface="Times New Roman" pitchFamily="18" charset="0"/>
                <a:cs typeface="Times New Roman" pitchFamily="18" charset="0"/>
              </a:rPr>
              <a:t/>
            </a:r>
            <a:br>
              <a:rPr lang="kk-KZ" sz="4400" b="1" dirty="0">
                <a:latin typeface="Times New Roman" pitchFamily="18" charset="0"/>
                <a:cs typeface="Times New Roman" pitchFamily="18" charset="0"/>
              </a:rPr>
            </a:br>
            <a:r>
              <a:rPr lang="kk-KZ" sz="2400" b="1" dirty="0" smtClean="0">
                <a:latin typeface="Times New Roman" pitchFamily="18" charset="0"/>
                <a:cs typeface="Times New Roman" pitchFamily="18" charset="0"/>
              </a:rPr>
              <a:t>г.Алматы, 2020 год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 descr="C:\Users\nzekenov\AppData\Local\Microsoft\Windows\Temporary Internet Files\Content.Outlook\3BOMDEBI\2453730 jpeg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139952" y="404663"/>
            <a:ext cx="1080120" cy="113883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7" name="Picture 3" descr="C:\Users\nzekenov\AppData\Local\Microsoft\Windows\Temporary Internet Files\Content.Outlook\3BOMDEBI\download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71600" y="264813"/>
            <a:ext cx="1512168" cy="12786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C:\Users\nzekenov\AppData\Local\Microsoft\Windows\Temporary Internet Files\Content.Outlook\3BOMDEBI\images jpeg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588224" y="264813"/>
            <a:ext cx="2088232" cy="13896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45122931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99592" y="660318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dirty="0" smtClean="0">
                <a:solidFill>
                  <a:srgbClr val="FFC000"/>
                </a:solidFill>
              </a:rPr>
              <a:t/>
            </a:r>
            <a:br>
              <a:rPr lang="ru-RU" dirty="0" smtClean="0">
                <a:solidFill>
                  <a:srgbClr val="FFC000"/>
                </a:solidFill>
              </a:rPr>
            </a:br>
            <a:r>
              <a:rPr lang="ru-RU" dirty="0">
                <a:solidFill>
                  <a:srgbClr val="FFC000"/>
                </a:solidFill>
              </a:rPr>
              <a:t/>
            </a:r>
            <a:br>
              <a:rPr lang="ru-RU" dirty="0">
                <a:solidFill>
                  <a:srgbClr val="FFC000"/>
                </a:solidFill>
              </a:rPr>
            </a:br>
            <a:r>
              <a:rPr lang="ru-RU" sz="49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Финансово-хозяйственная операция</a:t>
            </a:r>
            <a:endParaRPr lang="ru-RU" sz="49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Стрелка вниз 3"/>
          <p:cNvSpPr/>
          <p:nvPr/>
        </p:nvSpPr>
        <p:spPr>
          <a:xfrm rot="1369994">
            <a:off x="3087805" y="2437956"/>
            <a:ext cx="288032" cy="990743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Стрелка вниз 4"/>
          <p:cNvSpPr/>
          <p:nvPr/>
        </p:nvSpPr>
        <p:spPr>
          <a:xfrm rot="19782884">
            <a:off x="5633179" y="2423557"/>
            <a:ext cx="288032" cy="1025222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1244016" y="3587971"/>
            <a:ext cx="2637724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Иные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формы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контроля</a:t>
            </a:r>
            <a:endParaRPr lang="ru-RU" sz="3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TextBox 7"/>
          <p:cNvSpPr txBox="1"/>
          <p:nvPr/>
        </p:nvSpPr>
        <p:spPr>
          <a:xfrm flipH="1">
            <a:off x="4853133" y="3573016"/>
            <a:ext cx="295922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4000" dirty="0" smtClean="0">
                <a:latin typeface="Times New Roman" pitchFamily="18" charset="0"/>
                <a:cs typeface="Times New Roman" pitchFamily="18" charset="0"/>
              </a:rPr>
              <a:t>Налоговая проверка</a:t>
            </a:r>
            <a:endParaRPr lang="ru-RU" sz="4000" dirty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667210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87769" y="548680"/>
            <a:ext cx="7055380" cy="960058"/>
          </a:xfrm>
        </p:spPr>
        <p:txBody>
          <a:bodyPr>
            <a:noAutofit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Статистика признания сделок недействительными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41695651"/>
              </p:ext>
            </p:extLst>
          </p:nvPr>
        </p:nvGraphicFramePr>
        <p:xfrm>
          <a:off x="827584" y="1988840"/>
          <a:ext cx="8064896" cy="41957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7609190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43898" y="620688"/>
            <a:ext cx="7055380" cy="1400530"/>
          </a:xfrm>
        </p:spPr>
        <p:txBody>
          <a:bodyPr>
            <a:normAutofit fontScale="90000"/>
          </a:bodyPr>
          <a:lstStyle/>
          <a:p>
            <a:pPr algn="ctr"/>
            <a:r>
              <a:rPr lang="ru-RU" sz="44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Статистика начислений в ходе налоговых проверок</a:t>
            </a:r>
            <a:endParaRPr lang="ru-RU" sz="44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62687361"/>
              </p:ext>
            </p:extLst>
          </p:nvPr>
        </p:nvGraphicFramePr>
        <p:xfrm>
          <a:off x="-108520" y="2276872"/>
          <a:ext cx="5184576" cy="397815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graphicFrame>
        <p:nvGraphicFramePr>
          <p:cNvPr id="5" name="Диаграмма 4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735202782"/>
              </p:ext>
            </p:extLst>
          </p:nvPr>
        </p:nvGraphicFramePr>
        <p:xfrm>
          <a:off x="4427984" y="2276872"/>
          <a:ext cx="4788024" cy="410445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875985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07504" y="116632"/>
            <a:ext cx="9036496" cy="908720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ru-RU" sz="3200" dirty="0" smtClean="0">
                <a:solidFill>
                  <a:srgbClr val="FFC000"/>
                </a:solidFill>
                <a:latin typeface="Times New Roman" pitchFamily="18" charset="0"/>
                <a:cs typeface="Times New Roman" pitchFamily="18" charset="0"/>
              </a:rPr>
              <a:t>Основные признаки, определяемые ОГД по ФХО</a:t>
            </a:r>
            <a:endParaRPr lang="ru-RU" sz="3200" dirty="0">
              <a:solidFill>
                <a:srgbClr val="FFC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251520" y="1124744"/>
            <a:ext cx="8712968" cy="560153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1) невозможность реального осуществления налогоплательщиком; 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2) отсутствие документов, подтверждающих совершение ФХО;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3) наличие контрагентов, чья регистрация (перерегистрация) признана недействительной, являющихся бездействующими, ликвидированными, банкротами, снятыми с регистрационного учета по НДС по решению органа государственных доходов на различных уровнях 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(с установлением взаимосвязанности с оспариваемой ФХО)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4) отсутствие доказательств о происхождении реализуемых товаров (</a:t>
            </a:r>
            <a:r>
              <a:rPr lang="ru-RU" i="1" dirty="0">
                <a:latin typeface="Times New Roman" pitchFamily="18" charset="0"/>
                <a:cs typeface="Times New Roman" pitchFamily="18" charset="0"/>
              </a:rPr>
              <a:t>не подтверждение ввоза либо возникновения товара)</a:t>
            </a:r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5) отсутствие необходимого разрешения, если ФХО заключается в рамках деятельности, требующей соответствующего разрешения;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6) учредитель/руководитель юридического лица, являющийся: нерезидентом, отсутствующим на территории Республики Казахстан,  лицом ранее судимым, либо ранее являвшимся учредителем юридических лиц, признанных банкротами, бездействующими, ликвидированными, чья регистрация/перерегистрация признана недействительной, являвшимися участниками сделок, признанных судом недействительными;</a:t>
            </a:r>
          </a:p>
          <a:p>
            <a:pPr algn="just"/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7) не подтверждение факта оплаты за реализацию товаров, работ, услуг.</a:t>
            </a:r>
          </a:p>
        </p:txBody>
      </p:sp>
    </p:spTree>
    <p:extLst>
      <p:ext uri="{BB962C8B-B14F-4D97-AF65-F5344CB8AC3E}">
        <p14:creationId xmlns:p14="http://schemas.microsoft.com/office/powerpoint/2010/main" val="398480614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043608" y="836712"/>
            <a:ext cx="7055380" cy="3672408"/>
          </a:xfrm>
        </p:spPr>
        <p:txBody>
          <a:bodyPr>
            <a:normAutofit/>
          </a:bodyPr>
          <a:lstStyle/>
          <a:p>
            <a:pPr algn="ctr"/>
            <a:r>
              <a:rPr lang="ru-RU" sz="7200" dirty="0" smtClean="0">
                <a:solidFill>
                  <a:srgbClr val="FFC000"/>
                </a:solidFill>
              </a:rPr>
              <a:t>СПАСИБО ЗА </a:t>
            </a:r>
            <a:br>
              <a:rPr lang="ru-RU" sz="7200" dirty="0" smtClean="0">
                <a:solidFill>
                  <a:srgbClr val="FFC000"/>
                </a:solidFill>
              </a:rPr>
            </a:br>
            <a:r>
              <a:rPr lang="ru-RU" sz="7200" dirty="0">
                <a:solidFill>
                  <a:srgbClr val="FFC000"/>
                </a:solidFill>
              </a:rPr>
              <a:t/>
            </a:r>
            <a:br>
              <a:rPr lang="ru-RU" sz="7200" dirty="0">
                <a:solidFill>
                  <a:srgbClr val="FFC000"/>
                </a:solidFill>
              </a:rPr>
            </a:br>
            <a:r>
              <a:rPr lang="ru-RU" sz="7200" dirty="0" smtClean="0">
                <a:solidFill>
                  <a:srgbClr val="FFC000"/>
                </a:solidFill>
              </a:rPr>
              <a:t>ВНИМАНИЕ!</a:t>
            </a:r>
            <a:endParaRPr lang="ru-RU" sz="72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8665815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Исполнительная">
  <a:themeElements>
    <a:clrScheme name="Исполнительная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Исполнительная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Исполнитель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1079</TotalTime>
  <Words>183</Words>
  <Application>Microsoft Office PowerPoint</Application>
  <PresentationFormat>Экран (4:3)</PresentationFormat>
  <Paragraphs>20</Paragraphs>
  <Slides>6</Slides>
  <Notes>1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Исполнительная</vt:lpstr>
      <vt:lpstr>Конференция АНК Тема доклада: «Практика налогового администрирования при обнаружении сделок без фактической реализации товаров, работ, услуг»  г.Алматы, 2020 год</vt:lpstr>
      <vt:lpstr>  Финансово-хозяйственная операция</vt:lpstr>
      <vt:lpstr>Статистика признания сделок недействительными</vt:lpstr>
      <vt:lpstr>Статистика начислений в ходе налоговых проверок</vt:lpstr>
      <vt:lpstr>Основные признаки, определяемые ОГД по ФХО</vt:lpstr>
      <vt:lpstr>СПАСИБО ЗА   ВНИМАНИЕ!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Законодательство Республики Казахстан о трансфертном ценообразовании</dc:title>
  <dc:creator>Зекенов Н.Р.</dc:creator>
  <cp:lastModifiedBy>Зекенов Н.Р. </cp:lastModifiedBy>
  <cp:revision>25</cp:revision>
  <dcterms:created xsi:type="dcterms:W3CDTF">2019-01-25T06:39:04Z</dcterms:created>
  <dcterms:modified xsi:type="dcterms:W3CDTF">2020-02-13T06:37:47Z</dcterms:modified>
</cp:coreProperties>
</file>